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367" r:id="rId3"/>
    <p:sldId id="571" r:id="rId4"/>
    <p:sldId id="579" r:id="rId5"/>
    <p:sldId id="578" r:id="rId6"/>
    <p:sldId id="580" r:id="rId7"/>
    <p:sldId id="551" r:id="rId8"/>
    <p:sldId id="384" r:id="rId9"/>
  </p:sldIdLst>
  <p:sldSz cx="9144000" cy="6858000" type="screen4x3"/>
  <p:notesSz cx="6797675" cy="987425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F0000"/>
    <a:srgbClr val="0000FF"/>
    <a:srgbClr val="00CC00"/>
    <a:srgbClr val="FFFF00"/>
    <a:srgbClr val="EAEAEA"/>
    <a:srgbClr val="C0C0C0"/>
    <a:srgbClr val="0080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91" autoAdjust="0"/>
    <p:restoredTop sz="83969" autoAdjust="0"/>
  </p:normalViewPr>
  <p:slideViewPr>
    <p:cSldViewPr>
      <p:cViewPr varScale="1">
        <p:scale>
          <a:sx n="131" d="100"/>
          <a:sy n="131" d="100"/>
        </p:scale>
        <p:origin x="356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7712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66" d="100"/>
        <a:sy n="66" d="100"/>
      </p:scale>
      <p:origin x="0" y="-288"/>
    </p:cViewPr>
  </p:sorterViewPr>
  <p:notesViewPr>
    <p:cSldViewPr>
      <p:cViewPr varScale="1">
        <p:scale>
          <a:sx n="61" d="100"/>
          <a:sy n="61" d="100"/>
        </p:scale>
        <p:origin x="3254" y="72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TW" sz="2400" dirty="0"/>
              <a:t>Accuracy</a:t>
            </a:r>
            <a:endParaRPr lang="zh-TW" altLang="en-US" sz="2400" dirty="0"/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Resnet 50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8-88C3-6D41-BE8B-2DA00288B50F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88C3-6D41-BE8B-2DA00288B50F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88C3-6D41-BE8B-2DA00288B50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工作表1!$A$2:$A$4</c:f>
              <c:strCache>
                <c:ptCount val="3"/>
                <c:pt idx="0">
                  <c:v>Top-1</c:v>
                </c:pt>
                <c:pt idx="1">
                  <c:v>Top-3</c:v>
                </c:pt>
                <c:pt idx="2">
                  <c:v>Top-5</c:v>
                </c:pt>
              </c:strCache>
            </c:str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0.79820000000000002</c:v>
                </c:pt>
                <c:pt idx="1">
                  <c:v>0.84889999999999999</c:v>
                </c:pt>
                <c:pt idx="2">
                  <c:v>0.86229999999999996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C3-6D41-BE8B-2DA00288B50F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VGG19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A8D92C9F-6956-2B46-A369-A7702A189D7D}" type="VALUE">
                      <a:rPr lang="en-US" altLang="zh-TW" sz="1400"/>
                      <a:pPr/>
                      <a:t>[值]</a:t>
                    </a:fld>
                    <a:endParaRPr lang="zh-TW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88C3-6D41-BE8B-2DA00288B50F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2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E097700-9057-9049-A71E-F99557EF5CAE}" type="VALUE">
                      <a:rPr lang="en-US" altLang="zh-TW" sz="1400"/>
                      <a:pPr>
                        <a:defRPr sz="12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[值]</a:t>
                    </a:fld>
                    <a:endParaRPr lang="zh-TW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88C3-6D41-BE8B-2DA00288B50F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F5D28348-FAF6-B240-A6CE-8681738CA73F}" type="VALUE">
                      <a:rPr lang="en-US" altLang="zh-TW" sz="1400"/>
                      <a:pPr/>
                      <a:t>[值]</a:t>
                    </a:fld>
                    <a:endParaRPr lang="zh-TW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88C3-6D41-BE8B-2DA00288B50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工作表1!$A$2:$A$4</c:f>
              <c:strCache>
                <c:ptCount val="3"/>
                <c:pt idx="0">
                  <c:v>Top-1</c:v>
                </c:pt>
                <c:pt idx="1">
                  <c:v>Top-3</c:v>
                </c:pt>
                <c:pt idx="2">
                  <c:v>Top-5</c:v>
                </c:pt>
              </c:strCache>
            </c:strRef>
          </c:cat>
          <c:val>
            <c:numRef>
              <c:f>工作表1!$C$2:$C$4</c:f>
              <c:numCache>
                <c:formatCode>General</c:formatCode>
                <c:ptCount val="3"/>
                <c:pt idx="0">
                  <c:v>0.51329999999999998</c:v>
                </c:pt>
                <c:pt idx="1">
                  <c:v>0.61099999999999999</c:v>
                </c:pt>
                <c:pt idx="2">
                  <c:v>0.64790000000000003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C3-6D41-BE8B-2DA00288B5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9"/>
        <c:overlap val="-18"/>
        <c:axId val="1076310816"/>
        <c:axId val="1076312496"/>
      </c:barChart>
      <c:catAx>
        <c:axId val="1076310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76312496"/>
        <c:crosses val="autoZero"/>
        <c:auto val="1"/>
        <c:lblAlgn val="ctr"/>
        <c:lblOffset val="100"/>
        <c:noMultiLvlLbl val="0"/>
      </c:catAx>
      <c:valAx>
        <c:axId val="1076312496"/>
        <c:scaling>
          <c:orientation val="minMax"/>
          <c:max val="1"/>
          <c:min val="0.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76310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194702856145233"/>
          <c:y val="0.92148714749414562"/>
          <c:w val="0.27610580116948458"/>
          <c:h val="7.780893333576534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73E1C31-C464-4E0C-B169-5B975F91BA07}" type="datetimeFigureOut">
              <a:rPr lang="zh-TW" altLang="en-US"/>
              <a:pPr>
                <a:defRPr/>
              </a:pPr>
              <a:t>2018/11/27</a:t>
            </a:fld>
            <a:endParaRPr lang="en-US" alt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FEE8EE51-E3C7-4114-AAF7-F766363F291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46BB61A-00BC-47CD-A11D-3CDC676B4854}" type="datetimeFigureOut">
              <a:rPr lang="zh-TW" altLang="en-US"/>
              <a:pPr>
                <a:defRPr/>
              </a:pPr>
              <a:t>2018/11/27</a:t>
            </a:fld>
            <a:endParaRPr lang="en-US" alt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41363"/>
            <a:ext cx="493712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 bwMode="auto">
          <a:xfrm>
            <a:off x="679450" y="4689475"/>
            <a:ext cx="5438775" cy="444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915E931B-590C-4ECC-A8D3-ABE8AF66723D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31863" y="741363"/>
            <a:ext cx="4935537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0" name="Rectangle 3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zh-TW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備忘稿版面配置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待解決的問題只有少量的標註數據，先驗知識很匱乏，遷移學習就屬於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one-short learning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的一種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One-short learning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通過學習特定領域的特徵或者可以生成可區分屬性的推測器，解決目標任務。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457927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Shared </a:t>
            </a:r>
            <a:r>
              <a:rPr kumimoji="1" lang="en-US" altLang="zh-TW" dirty="0" err="1"/>
              <a:t>wights</a:t>
            </a:r>
            <a:endParaRPr kumimoji="1" lang="en-US" altLang="zh-TW" dirty="0"/>
          </a:p>
          <a:p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 identical twins, joined at the head, hence the name.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96708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6128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2574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5" name="矩形 11"/>
          <p:cNvSpPr/>
          <p:nvPr/>
        </p:nvSpPr>
        <p:spPr bwMode="auto">
          <a:xfrm>
            <a:off x="276225" y="0"/>
            <a:ext cx="104775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6" name="矩形 13"/>
          <p:cNvSpPr/>
          <p:nvPr/>
        </p:nvSpPr>
        <p:spPr bwMode="auto">
          <a:xfrm>
            <a:off x="990600" y="0"/>
            <a:ext cx="182563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7" name="矩形 18"/>
          <p:cNvSpPr/>
          <p:nvPr/>
        </p:nvSpPr>
        <p:spPr bwMode="auto">
          <a:xfrm>
            <a:off x="1141413" y="0"/>
            <a:ext cx="230187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" name="直線接點 10"/>
          <p:cNvSpPr>
            <a:spLocks noChangeShapeType="1"/>
          </p:cNvSpPr>
          <p:nvPr/>
        </p:nvSpPr>
        <p:spPr bwMode="auto">
          <a:xfrm>
            <a:off x="106363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1" name="直線接點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2" name="直線接點 19"/>
          <p:cNvSpPr>
            <a:spLocks noChangeShapeType="1"/>
          </p:cNvSpPr>
          <p:nvPr/>
        </p:nvSpPr>
        <p:spPr bwMode="auto">
          <a:xfrm>
            <a:off x="854075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3" name="直線接點 15"/>
          <p:cNvSpPr>
            <a:spLocks noChangeShapeType="1"/>
          </p:cNvSpPr>
          <p:nvPr/>
        </p:nvSpPr>
        <p:spPr bwMode="auto">
          <a:xfrm>
            <a:off x="172720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4" name="直線接點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5" name="直線接點 21"/>
          <p:cNvSpPr>
            <a:spLocks noChangeShapeType="1"/>
          </p:cNvSpPr>
          <p:nvPr/>
        </p:nvSpPr>
        <p:spPr bwMode="auto">
          <a:xfrm>
            <a:off x="911383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6" name="矩形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7" name="橢圓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8" name="橢圓 22"/>
          <p:cNvSpPr/>
          <p:nvPr/>
        </p:nvSpPr>
        <p:spPr bwMode="auto">
          <a:xfrm>
            <a:off x="1309688" y="4867275"/>
            <a:ext cx="641350" cy="64135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9" name="橢圓 23"/>
          <p:cNvSpPr/>
          <p:nvPr/>
        </p:nvSpPr>
        <p:spPr bwMode="auto">
          <a:xfrm>
            <a:off x="1090613" y="5500688"/>
            <a:ext cx="138112" cy="136525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0" name="橢圓 25"/>
          <p:cNvSpPr/>
          <p:nvPr/>
        </p:nvSpPr>
        <p:spPr bwMode="auto">
          <a:xfrm>
            <a:off x="1663700" y="5788025"/>
            <a:ext cx="274638" cy="274638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1" name="橢圓 24"/>
          <p:cNvSpPr/>
          <p:nvPr/>
        </p:nvSpPr>
        <p:spPr>
          <a:xfrm>
            <a:off x="1905000" y="4495800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pic>
        <p:nvPicPr>
          <p:cNvPr id="22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91413" y="2778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sz="3500" b="0" i="0"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23" name="日期版面配置區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463" y="1174750"/>
            <a:ext cx="2286000" cy="3810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fld id="{5C41FDD1-A859-4C04-8695-B6AB8F015C5E}" type="datetimeFigureOut">
              <a:rPr lang="zh-TW" altLang="en-US" smtClean="0"/>
              <a:pPr>
                <a:defRPr/>
              </a:pPr>
              <a:t>2018/11/27</a:t>
            </a:fld>
            <a:endParaRPr lang="zh-TW" altLang="en-US"/>
          </a:p>
        </p:txBody>
      </p:sp>
      <p:sp>
        <p:nvSpPr>
          <p:cNvPr id="24" name="頁尾版面配置區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076" y="4181475"/>
            <a:ext cx="3657600" cy="38417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5" name="投影片編號版面配置區 28"/>
          <p:cNvSpPr>
            <a:spLocks noGrp="1"/>
          </p:cNvSpPr>
          <p:nvPr>
            <p:ph type="sldNum" sz="quarter" idx="12"/>
          </p:nvPr>
        </p:nvSpPr>
        <p:spPr bwMode="auto">
          <a:xfrm>
            <a:off x="1325563" y="4929188"/>
            <a:ext cx="609600" cy="5175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0" sz="18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1DE850CD-D9E7-475E-9293-0D1615A65C8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4198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003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80288" y="1889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689264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468313" y="981075"/>
            <a:ext cx="3990975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11688" y="981075"/>
            <a:ext cx="3992562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53151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>
              <a:latin typeface="+mn-lt"/>
              <a:ea typeface="+mn-ea"/>
            </a:endParaRPr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1028" name="文字版面配置區 12"/>
          <p:cNvSpPr>
            <a:spLocks noGrp="1"/>
          </p:cNvSpPr>
          <p:nvPr>
            <p:ph type="body" idx="1"/>
          </p:nvPr>
        </p:nvSpPr>
        <p:spPr bwMode="auto">
          <a:xfrm>
            <a:off x="468313" y="981075"/>
            <a:ext cx="8135937" cy="568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7" name="直線接點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030" name="直線接點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32" name="直線接點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cxnSp>
        <p:nvCxnSpPr>
          <p:cNvPr id="15" name="直線接點 14"/>
          <p:cNvCxnSpPr/>
          <p:nvPr userDrawn="1"/>
        </p:nvCxnSpPr>
        <p:spPr>
          <a:xfrm>
            <a:off x="214313" y="868363"/>
            <a:ext cx="8429625" cy="1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 userDrawn="1"/>
        </p:nvCxnSpPr>
        <p:spPr>
          <a:xfrm>
            <a:off x="188882" y="920737"/>
            <a:ext cx="8429684" cy="1588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橢圓 11"/>
          <p:cNvSpPr/>
          <p:nvPr userDrawn="1"/>
        </p:nvSpPr>
        <p:spPr>
          <a:xfrm>
            <a:off x="8636000" y="6230938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4" name="矩形 13"/>
          <p:cNvSpPr/>
          <p:nvPr userDrawn="1"/>
        </p:nvSpPr>
        <p:spPr>
          <a:xfrm>
            <a:off x="8405813" y="6230938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defRPr/>
            </a:pPr>
            <a:fld id="{598261DC-4F96-4556-9C28-A466A1AFAEC4}" type="slidenum">
              <a:rPr kumimoji="0" lang="zh-TW" altLang="en-US" sz="1800" smtClean="0">
                <a:solidFill>
                  <a:srgbClr val="862110"/>
                </a:solidFill>
                <a:latin typeface="Calibri" panose="020F0502020204030204" pitchFamily="34" charset="0"/>
              </a:rPr>
              <a:pPr eaLnBrk="1" hangingPunct="1">
                <a:defRPr/>
              </a:pPr>
              <a:t>‹#›</a:t>
            </a:fld>
            <a:r>
              <a:rPr kumimoji="0" lang="en-US" altLang="zh-TW" sz="1800" dirty="0">
                <a:solidFill>
                  <a:srgbClr val="862110"/>
                </a:solidFill>
                <a:latin typeface="Calibri" panose="020F0502020204030204" pitchFamily="34" charset="0"/>
              </a:rPr>
              <a:t>/18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112" r:id="rId2"/>
    <p:sldLayoutId id="2147484115" r:id="rId3"/>
    <p:sldLayoutId id="2147484113" r:id="rId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 cap="small">
          <a:solidFill>
            <a:schemeClr val="tx1"/>
          </a:solidFill>
          <a:latin typeface="Calibri" pitchFamily="34" charset="0"/>
          <a:ea typeface="標楷體" pitchFamily="65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9pPr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 2" panose="05020102010507070707" pitchFamily="18" charset="2"/>
        <a:buChar char="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563" algn="l" rtl="0" eaLnBrk="0" fontAlgn="base" hangingPunct="0">
        <a:spcBef>
          <a:spcPct val="20000"/>
        </a:spcBef>
        <a:spcAft>
          <a:spcPct val="0"/>
        </a:spcAft>
        <a:buClr>
          <a:srgbClr val="E0752F"/>
        </a:buClr>
        <a:buSzPct val="60000"/>
        <a:buFont typeface="Wingdings" panose="05000000000000000000" pitchFamily="2" charset="2"/>
        <a:buChar char="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7450" indent="-182563" algn="l" rtl="0" eaLnBrk="0" fontAlgn="base" hangingPunct="0">
        <a:spcBef>
          <a:spcPct val="20000"/>
        </a:spcBef>
        <a:spcAft>
          <a:spcPct val="0"/>
        </a:spcAft>
        <a:buClr>
          <a:srgbClr val="FEC3AE"/>
        </a:buClr>
        <a:buSzPct val="60000"/>
        <a:buFont typeface="Wingdings" panose="05000000000000000000" pitchFamily="2" charset="2"/>
        <a:buChar char="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62088" indent="-182563" algn="l" rtl="0" eaLnBrk="0" fontAlgn="base" hangingPunct="0">
        <a:spcBef>
          <a:spcPct val="20000"/>
        </a:spcBef>
        <a:spcAft>
          <a:spcPct val="0"/>
        </a:spcAft>
        <a:buClr>
          <a:srgbClr val="BDCAE9"/>
        </a:buClr>
        <a:buSzPct val="68000"/>
        <a:buFont typeface="Wingdings 2" panose="05020102010507070707" pitchFamily="18" charset="2"/>
        <a:buChar char="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utoronto.ca/~gkoch/files/msc-thesis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vis-www.cs.umass.edu/~gbhua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cs.umass.edu/~elm" TargetMode="External"/><Relationship Id="rId4" Type="http://schemas.openxmlformats.org/officeDocument/2006/relationships/hyperlink" Target="http://research.yahoo.com/bouncer_user/83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403350" y="1916113"/>
            <a:ext cx="6911975" cy="2089150"/>
          </a:xfrm>
        </p:spPr>
        <p:txBody>
          <a:bodyPr anchor="ctr">
            <a:normAutofit/>
          </a:bodyPr>
          <a:lstStyle/>
          <a:p>
            <a:pPr algn="ctr" eaLnBrk="1" hangingPunct="1">
              <a:defRPr/>
            </a:pPr>
            <a:r>
              <a:rPr lang="en-US" altLang="zh-TW" sz="4000" cap="none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Weekly Report</a:t>
            </a: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150" y="4005263"/>
            <a:ext cx="65532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Presenter: Sheng-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Hsing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Hsiao</a:t>
            </a:r>
          </a:p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Advisor: 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Jyh-Shing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Roger Jang</a:t>
            </a:r>
            <a:endParaRPr kumimoji="0" lang="en-US" altLang="zh-TW" sz="2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  <a:p>
            <a:pPr algn="ctr" eaLnBrk="1" hangingPunct="1">
              <a:defRPr/>
            </a:pPr>
            <a:r>
              <a:rPr kumimoji="0" lang="en-US" altLang="zh-TW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Dept. of CSIE, National Taiwan University, Taiwan</a:t>
            </a:r>
            <a:endParaRPr kumimoji="0" lang="en-US" altLang="zh-TW" sz="2000" baseline="30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cap="none" dirty="0"/>
              <a:t>Outline</a:t>
            </a:r>
            <a:endParaRPr lang="zh-TW" altLang="en-US" dirty="0"/>
          </a:p>
        </p:txBody>
      </p:sp>
      <p:sp>
        <p:nvSpPr>
          <p:cNvPr id="819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One-shot learning</a:t>
            </a:r>
          </a:p>
          <a:p>
            <a:pPr>
              <a:defRPr/>
            </a:pPr>
            <a:r>
              <a:rPr lang="en-US" altLang="zh-TW" dirty="0"/>
              <a:t>Siamese Neural Networks</a:t>
            </a:r>
          </a:p>
          <a:p>
            <a:pPr>
              <a:defRPr/>
            </a:pPr>
            <a:r>
              <a:rPr lang="en-US" altLang="zh-TW" dirty="0"/>
              <a:t>Evaluate on LFW dataset</a:t>
            </a:r>
          </a:p>
          <a:p>
            <a:pPr>
              <a:defRPr/>
            </a:pPr>
            <a:endParaRPr lang="en-US" altLang="zh-TW" dirty="0"/>
          </a:p>
          <a:p>
            <a:pPr>
              <a:defRPr/>
            </a:pPr>
            <a:endParaRPr lang="en-US" altLang="zh-TW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C23E95-E868-F043-8216-DD6990A6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One-shot Learning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7B3C0431-57B5-A846-A3A7-0D92362B6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TW" b="0" dirty="0"/>
              <a:t>“One-shot learning may only observe a single example of each possible class before making a prediction about a test instance.”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A6B9A8E-79F5-194F-A5A4-1CF6A4E45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2636912"/>
            <a:ext cx="40640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33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12FBA3-38D1-8C47-8789-C9C2EE203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Siamese Neural Networks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3882815-5D03-6B45-8DCB-43456879C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TW" b="0" u="sng" dirty="0">
                <a:hlinkClick r:id="rId3"/>
              </a:rPr>
              <a:t>Siamese neural networks for one-shot image recognition</a:t>
            </a:r>
            <a:endParaRPr lang="en" altLang="zh-TW" b="0" dirty="0"/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31ACECB-8644-1142-9666-5667FFC6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842" y="2132856"/>
            <a:ext cx="8244408" cy="327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606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270ABE-593E-6044-A657-0A03B9165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Evaluate on LFW dataset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05A35F-FBD6-7644-8BA1-EC08E86F3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LFW Face Dataset:</a:t>
            </a:r>
          </a:p>
          <a:p>
            <a:pPr lvl="1"/>
            <a:r>
              <a:rPr kumimoji="1" lang="en-US" altLang="zh-TW" dirty="0"/>
              <a:t>5749 celebrities, each contains 1~10 images, 13233 images in total</a:t>
            </a:r>
          </a:p>
          <a:p>
            <a:r>
              <a:rPr kumimoji="1" lang="en-US" altLang="zh-TW" dirty="0"/>
              <a:t>My method:</a:t>
            </a:r>
          </a:p>
          <a:p>
            <a:pPr marL="823913" lvl="1" indent="-457200">
              <a:buFont typeface="+mj-lt"/>
              <a:buAutoNum type="arabicPeriod"/>
            </a:pPr>
            <a:r>
              <a:rPr kumimoji="1" lang="en-US" altLang="zh-TW" dirty="0"/>
              <a:t>For each celebrity, downloaded 10 images from google.</a:t>
            </a:r>
          </a:p>
          <a:p>
            <a:pPr marL="823913" lvl="1" indent="-457200">
              <a:buFont typeface="+mj-lt"/>
              <a:buAutoNum type="arabicPeriod"/>
            </a:pPr>
            <a:r>
              <a:rPr kumimoji="1" lang="en-US" altLang="zh-TW" dirty="0"/>
              <a:t>Applied </a:t>
            </a:r>
            <a:r>
              <a:rPr kumimoji="1" lang="en-US" altLang="zh-TW"/>
              <a:t>Vgg16/Resnet50 </a:t>
            </a:r>
            <a:r>
              <a:rPr kumimoji="1" lang="en-US" altLang="zh-TW" dirty="0"/>
              <a:t>face feature extractor to encode these images and merged to a NumPy array.</a:t>
            </a:r>
          </a:p>
          <a:p>
            <a:pPr marL="823913" lvl="1" indent="-457200">
              <a:buFont typeface="+mj-lt"/>
              <a:buAutoNum type="arabicPeriod"/>
            </a:pPr>
            <a:r>
              <a:rPr kumimoji="1" lang="en-US" altLang="zh-TW" dirty="0"/>
              <a:t>Encoded every image in LFW dataset and calculated the distance with each person’s feature.</a:t>
            </a:r>
          </a:p>
        </p:txBody>
      </p:sp>
    </p:spTree>
    <p:extLst>
      <p:ext uri="{BB962C8B-B14F-4D97-AF65-F5344CB8AC3E}">
        <p14:creationId xmlns:p14="http://schemas.microsoft.com/office/powerpoint/2010/main" val="927000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571206-F816-0A4C-970B-D1C1B172D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Evaluate on LFW dataset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B4237EB-E0E5-344F-8173-A09D212D7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Result:</a:t>
            </a:r>
          </a:p>
        </p:txBody>
      </p:sp>
      <p:graphicFrame>
        <p:nvGraphicFramePr>
          <p:cNvPr id="4" name="圖表 3">
            <a:extLst>
              <a:ext uri="{FF2B5EF4-FFF2-40B4-BE49-F238E27FC236}">
                <a16:creationId xmlns:a16="http://schemas.microsoft.com/office/drawing/2014/main" id="{C4138CDF-382E-AA4E-83A5-59B3E8AC61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0477798"/>
              </p:ext>
            </p:extLst>
          </p:nvPr>
        </p:nvGraphicFramePr>
        <p:xfrm>
          <a:off x="683568" y="1628800"/>
          <a:ext cx="7056784" cy="4824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59401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F0756845-303E-1F47-849C-0BF705849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/>
          <a:p>
            <a:pPr>
              <a:defRPr/>
            </a:pPr>
            <a:r>
              <a:rPr lang="en-US" altLang="zh-TW" cap="none" dirty="0"/>
              <a:t>Related Work</a:t>
            </a:r>
            <a:endParaRPr lang="zh-TW" altLang="en-US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F8B8A44-B469-614A-8FB9-F5C754A05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5"/>
            <a:ext cx="8207375" cy="5688013"/>
          </a:xfrm>
        </p:spPr>
        <p:txBody>
          <a:bodyPr/>
          <a:lstStyle/>
          <a:p>
            <a:pPr>
              <a:defRPr/>
            </a:pPr>
            <a:r>
              <a:rPr lang="en-US" altLang="zh-TW" dirty="0"/>
              <a:t>Reference</a:t>
            </a:r>
          </a:p>
          <a:p>
            <a:pPr lvl="1">
              <a:defRPr/>
            </a:pPr>
            <a:r>
              <a:rPr lang="en-US" altLang="zh-TW" dirty="0"/>
              <a:t>Koch, Gregory, Richard </a:t>
            </a:r>
            <a:r>
              <a:rPr lang="en-US" altLang="zh-TW" dirty="0" err="1"/>
              <a:t>Zemel</a:t>
            </a:r>
            <a:r>
              <a:rPr lang="en-US" altLang="zh-TW" dirty="0"/>
              <a:t>, and Ruslan </a:t>
            </a:r>
            <a:r>
              <a:rPr lang="en-US" altLang="zh-TW" dirty="0" err="1"/>
              <a:t>Salakhutdinov</a:t>
            </a:r>
            <a:r>
              <a:rPr lang="en-US" altLang="zh-TW" dirty="0"/>
              <a:t>. "Siamese neural networks for one-shot image recognition." </a:t>
            </a:r>
            <a:r>
              <a:rPr lang="en-US" altLang="zh-TW" i="1" dirty="0"/>
              <a:t>ICML Deep Learning Workshop</a:t>
            </a:r>
            <a:r>
              <a:rPr lang="en-US" altLang="zh-TW" dirty="0"/>
              <a:t>. Vol. 2. 2015.</a:t>
            </a:r>
          </a:p>
          <a:p>
            <a:pPr lvl="1">
              <a:defRPr/>
            </a:pPr>
            <a:r>
              <a:rPr lang="en-US" altLang="zh-TW" dirty="0">
                <a:hlinkClick r:id="rId3"/>
              </a:rPr>
              <a:t>Gary B. Huang</a:t>
            </a:r>
            <a:r>
              <a:rPr lang="en-US" altLang="zh-TW" dirty="0"/>
              <a:t>, Manu Ramesh, </a:t>
            </a:r>
            <a:r>
              <a:rPr lang="en-US" altLang="zh-TW" dirty="0">
                <a:hlinkClick r:id="rId4"/>
              </a:rPr>
              <a:t>Tamara Berg</a:t>
            </a:r>
            <a:r>
              <a:rPr lang="en-US" altLang="zh-TW" dirty="0"/>
              <a:t>, and </a:t>
            </a:r>
            <a:r>
              <a:rPr lang="en-US" altLang="zh-TW" dirty="0">
                <a:hlinkClick r:id="rId5"/>
              </a:rPr>
              <a:t>Erik Learned-</a:t>
            </a:r>
            <a:r>
              <a:rPr lang="en-US" altLang="zh-TW" dirty="0" err="1">
                <a:hlinkClick r:id="rId5"/>
              </a:rPr>
              <a:t>Miller</a:t>
            </a:r>
            <a:r>
              <a:rPr lang="en-US" altLang="zh-TW" dirty="0" err="1"/>
              <a:t>.</a:t>
            </a:r>
            <a:r>
              <a:rPr lang="en-US" altLang="zh-TW" b="1" dirty="0" err="1"/>
              <a:t>Labeled</a:t>
            </a:r>
            <a:r>
              <a:rPr lang="en-US" altLang="zh-TW" b="1" dirty="0"/>
              <a:t> Faces in the Wild: A Database for Studying Face Recognition in Unconstrained </a:t>
            </a:r>
            <a:r>
              <a:rPr lang="en-US" altLang="zh-TW" b="1" dirty="0" err="1"/>
              <a:t>Environments.</a:t>
            </a:r>
            <a:r>
              <a:rPr lang="en-US" altLang="zh-TW" i="1" dirty="0" err="1"/>
              <a:t>University</a:t>
            </a:r>
            <a:r>
              <a:rPr lang="en-US" altLang="zh-TW" i="1" dirty="0"/>
              <a:t> of Massachusetts, Amherst, Technical Report 07-49</a:t>
            </a:r>
            <a:r>
              <a:rPr lang="en-US" altLang="zh-TW" dirty="0"/>
              <a:t>, October, 2007.</a:t>
            </a:r>
          </a:p>
        </p:txBody>
      </p:sp>
    </p:spTree>
    <p:extLst>
      <p:ext uri="{BB962C8B-B14F-4D97-AF65-F5344CB8AC3E}">
        <p14:creationId xmlns:p14="http://schemas.microsoft.com/office/powerpoint/2010/main" val="368995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 algn="ctr">
              <a:buFont typeface="Wingdings" panose="05000000000000000000" pitchFamily="2" charset="2"/>
              <a:buNone/>
              <a:defRPr/>
            </a:pPr>
            <a:r>
              <a:rPr lang="en-US" altLang="zh-TW" i="1" dirty="0"/>
              <a:t>Thank you for your attention</a:t>
            </a:r>
            <a:endParaRPr lang="zh-TW" altLang="en-US" i="1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壁窗">
  <a:themeElements>
    <a:clrScheme name="壁窗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自訂 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壁窗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53672</TotalTime>
  <Words>234</Words>
  <Application>Microsoft Macintosh PowerPoint</Application>
  <PresentationFormat>如螢幕大小 (4:3)</PresentationFormat>
  <Paragraphs>42</Paragraphs>
  <Slides>8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標楷體</vt:lpstr>
      <vt:lpstr>Arial</vt:lpstr>
      <vt:lpstr>Calibri</vt:lpstr>
      <vt:lpstr>Times New Roman</vt:lpstr>
      <vt:lpstr>Wingdings</vt:lpstr>
      <vt:lpstr>Wingdings 2</vt:lpstr>
      <vt:lpstr>壁窗</vt:lpstr>
      <vt:lpstr>Weekly Report</vt:lpstr>
      <vt:lpstr>Outline</vt:lpstr>
      <vt:lpstr>One-shot Learning</vt:lpstr>
      <vt:lpstr>Siamese Neural Networks</vt:lpstr>
      <vt:lpstr>Evaluate on LFW dataset</vt:lpstr>
      <vt:lpstr>Evaluate on LFW dataset</vt:lpstr>
      <vt:lpstr>Related Work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NTHU CS Dept., Ph.D. Dissertation Presentation  Discovering Discriminative Features with Applications to Music Genre/Mood Classification</dc:title>
  <dc:creator>E C</dc:creator>
  <cp:lastModifiedBy>kevin hsiao</cp:lastModifiedBy>
  <cp:revision>4065</cp:revision>
  <dcterms:created xsi:type="dcterms:W3CDTF">2008-11-09T17:03:56Z</dcterms:created>
  <dcterms:modified xsi:type="dcterms:W3CDTF">2018-11-27T15:38:51Z</dcterms:modified>
</cp:coreProperties>
</file>